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Lato" panose="020B0604020202020204" charset="0"/>
      <p:regular r:id="rId16"/>
      <p:bold r:id="rId17"/>
      <p:italic r:id="rId18"/>
      <p:boldItalic r:id="rId19"/>
    </p:embeddedFont>
    <p:embeddedFont>
      <p:font typeface="Raleway" panose="020B0604020202020204" charset="0"/>
      <p:regular r:id="rId20"/>
      <p:bold r:id="rId21"/>
      <p:italic r:id="rId22"/>
      <p:boldItalic r:id="rId23"/>
    </p:embeddedFont>
    <p:embeddedFont>
      <p:font typeface="Lato Black" panose="020B0604020202020204" charset="0"/>
      <p:bold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8" d="100"/>
          <a:sy n="118" d="100"/>
        </p:scale>
        <p:origin x="442"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jpg>
</file>

<file path=ppt/media/image10.jpg>
</file>

<file path=ppt/media/image11.jpg>
</file>

<file path=ppt/media/image2.png>
</file>

<file path=ppt/media/image3.gif>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42577906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298db3dfa5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298db3dfa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03858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298db3dfa5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298db3dfa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7673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298db3dfa5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298db3dfa5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3734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298db3dfa5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298db3dfa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9416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9009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298db3dfa5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298db3dfa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0301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298db3dfa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298db3dfa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2660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68937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298db3dfa5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298db3dfa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7866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98db3dfa5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298db3dfa5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9433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29921f92a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29921f92a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01088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29921f92a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29921f92a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0348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298db3dfa5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298db3dfa5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20188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404275" y="494775"/>
            <a:ext cx="7688100" cy="16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4800" dirty="0">
                <a:solidFill>
                  <a:srgbClr val="000000"/>
                </a:solidFill>
              </a:rPr>
              <a:t>Face Recognition Using OpenCV with python</a:t>
            </a:r>
            <a:endParaRPr dirty="0"/>
          </a:p>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7"/>
          <p:cNvSpPr txBox="1">
            <a:spLocks noGrp="1"/>
          </p:cNvSpPr>
          <p:nvPr>
            <p:ph type="title"/>
          </p:nvPr>
        </p:nvSpPr>
        <p:spPr>
          <a:xfrm>
            <a:off x="729450" y="7090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OpenCV (Open source computer vision library)</a:t>
            </a:r>
            <a:endParaRPr/>
          </a:p>
        </p:txBody>
      </p:sp>
      <p:sp>
        <p:nvSpPr>
          <p:cNvPr id="242" name="Google Shape;242;p27"/>
          <p:cNvSpPr txBox="1">
            <a:spLocks noGrp="1"/>
          </p:cNvSpPr>
          <p:nvPr>
            <p:ph type="body" idx="1"/>
          </p:nvPr>
        </p:nvSpPr>
        <p:spPr>
          <a:xfrm>
            <a:off x="729450" y="1621675"/>
            <a:ext cx="7734600" cy="26646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Computer vision is one of the most fascinating and difficult tasks in Artificial  Intelligence.</a:t>
            </a:r>
            <a:endParaRPr>
              <a:latin typeface="Times New Roman"/>
              <a:ea typeface="Times New Roman"/>
              <a:cs typeface="Times New Roman"/>
              <a:sym typeface="Times New Roman"/>
            </a:endParaRPr>
          </a:p>
          <a:p>
            <a:pPr marL="457200" lvl="0" indent="-311150" algn="l"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Computer vision serves as a link between software and the visual world around us.</a:t>
            </a:r>
            <a:endParaRPr>
              <a:latin typeface="Times New Roman"/>
              <a:ea typeface="Times New Roman"/>
              <a:cs typeface="Times New Roman"/>
              <a:sym typeface="Times New Roman"/>
            </a:endParaRPr>
          </a:p>
          <a:p>
            <a:pPr marL="457200" lvl="0" indent="-311150" algn="l"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It enables software to comprehend and learn about the visualizations in the environment. </a:t>
            </a:r>
            <a:endParaRPr>
              <a:latin typeface="Times New Roman"/>
              <a:ea typeface="Times New Roman"/>
              <a:cs typeface="Times New Roman"/>
              <a:sym typeface="Times New Roman"/>
            </a:endParaRPr>
          </a:p>
          <a:p>
            <a:pPr marL="457200" lvl="0" indent="-311150" algn="l"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For instance: Color, shape, and size are determined based on this. </a:t>
            </a:r>
            <a:endParaRPr>
              <a:latin typeface="Times New Roman"/>
              <a:ea typeface="Times New Roman"/>
              <a:cs typeface="Times New Roman"/>
              <a:sym typeface="Times New Roman"/>
            </a:endParaRPr>
          </a:p>
          <a:p>
            <a:pPr marL="457200" lvl="0" indent="-311150" algn="l"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OpenCV is an open-source library. Various programming languages, such as Python, support it. </a:t>
            </a:r>
            <a:endParaRPr>
              <a:latin typeface="Times New Roman"/>
              <a:ea typeface="Times New Roman"/>
              <a:cs typeface="Times New Roman"/>
              <a:sym typeface="Times New Roman"/>
            </a:endParaRPr>
          </a:p>
          <a:p>
            <a:pPr marL="457200" lvl="0" indent="-311150" algn="l"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It works on most operating systems, including Windows, Linux, and macOS. </a:t>
            </a:r>
            <a:endParaRPr>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8"/>
          <p:cNvSpPr txBox="1">
            <a:spLocks noGrp="1"/>
          </p:cNvSpPr>
          <p:nvPr>
            <p:ph type="title"/>
          </p:nvPr>
        </p:nvSpPr>
        <p:spPr>
          <a:xfrm>
            <a:off x="729450" y="7090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Output</a:t>
            </a:r>
            <a:endParaRPr/>
          </a:p>
        </p:txBody>
      </p:sp>
      <p:pic>
        <p:nvPicPr>
          <p:cNvPr id="248" name="Google Shape;248;p28"/>
          <p:cNvPicPr preferRelativeResize="0"/>
          <p:nvPr/>
        </p:nvPicPr>
        <p:blipFill>
          <a:blip r:embed="rId3">
            <a:alphaModFix/>
          </a:blip>
          <a:stretch>
            <a:fillRect/>
          </a:stretch>
        </p:blipFill>
        <p:spPr>
          <a:xfrm>
            <a:off x="5768775" y="718475"/>
            <a:ext cx="1808925" cy="1902225"/>
          </a:xfrm>
          <a:prstGeom prst="rect">
            <a:avLst/>
          </a:prstGeom>
          <a:noFill/>
          <a:ln>
            <a:noFill/>
          </a:ln>
        </p:spPr>
      </p:pic>
      <p:pic>
        <p:nvPicPr>
          <p:cNvPr id="249" name="Google Shape;249;p28"/>
          <p:cNvPicPr preferRelativeResize="0"/>
          <p:nvPr/>
        </p:nvPicPr>
        <p:blipFill>
          <a:blip r:embed="rId4">
            <a:alphaModFix/>
          </a:blip>
          <a:stretch>
            <a:fillRect/>
          </a:stretch>
        </p:blipFill>
        <p:spPr>
          <a:xfrm>
            <a:off x="2972025" y="767425"/>
            <a:ext cx="1832575" cy="1804325"/>
          </a:xfrm>
          <a:prstGeom prst="rect">
            <a:avLst/>
          </a:prstGeom>
          <a:noFill/>
          <a:ln>
            <a:noFill/>
          </a:ln>
        </p:spPr>
      </p:pic>
      <p:pic>
        <p:nvPicPr>
          <p:cNvPr id="250" name="Google Shape;250;p28"/>
          <p:cNvPicPr preferRelativeResize="0"/>
          <p:nvPr/>
        </p:nvPicPr>
        <p:blipFill>
          <a:blip r:embed="rId5">
            <a:alphaModFix/>
          </a:blip>
          <a:stretch>
            <a:fillRect/>
          </a:stretch>
        </p:blipFill>
        <p:spPr>
          <a:xfrm>
            <a:off x="2972025" y="2983350"/>
            <a:ext cx="1832575" cy="1902225"/>
          </a:xfrm>
          <a:prstGeom prst="rect">
            <a:avLst/>
          </a:prstGeom>
          <a:noFill/>
          <a:ln>
            <a:noFill/>
          </a:ln>
        </p:spPr>
      </p:pic>
      <p:pic>
        <p:nvPicPr>
          <p:cNvPr id="251" name="Google Shape;251;p28"/>
          <p:cNvPicPr preferRelativeResize="0"/>
          <p:nvPr/>
        </p:nvPicPr>
        <p:blipFill>
          <a:blip r:embed="rId6">
            <a:alphaModFix/>
          </a:blip>
          <a:stretch>
            <a:fillRect/>
          </a:stretch>
        </p:blipFill>
        <p:spPr>
          <a:xfrm>
            <a:off x="5829300" y="2920000"/>
            <a:ext cx="1768525" cy="1981975"/>
          </a:xfrm>
          <a:prstGeom prst="rect">
            <a:avLst/>
          </a:prstGeom>
          <a:noFill/>
          <a:ln>
            <a:noFill/>
          </a:ln>
        </p:spPr>
      </p:pic>
      <p:cxnSp>
        <p:nvCxnSpPr>
          <p:cNvPr id="252" name="Google Shape;252;p28"/>
          <p:cNvCxnSpPr>
            <a:stCxn id="249" idx="3"/>
            <a:endCxn id="248" idx="1"/>
          </p:cNvCxnSpPr>
          <p:nvPr/>
        </p:nvCxnSpPr>
        <p:spPr>
          <a:xfrm>
            <a:off x="4804600" y="1669588"/>
            <a:ext cx="964200" cy="0"/>
          </a:xfrm>
          <a:prstGeom prst="straightConnector1">
            <a:avLst/>
          </a:prstGeom>
          <a:noFill/>
          <a:ln w="9525" cap="flat" cmpd="sng">
            <a:solidFill>
              <a:schemeClr val="dk2"/>
            </a:solidFill>
            <a:prstDash val="solid"/>
            <a:round/>
            <a:headEnd type="none" w="med" len="med"/>
            <a:tailEnd type="triangle" w="med" len="med"/>
          </a:ln>
        </p:spPr>
      </p:cxnSp>
      <p:cxnSp>
        <p:nvCxnSpPr>
          <p:cNvPr id="253" name="Google Shape;253;p28"/>
          <p:cNvCxnSpPr>
            <a:stCxn id="250" idx="3"/>
            <a:endCxn id="251" idx="1"/>
          </p:cNvCxnSpPr>
          <p:nvPr/>
        </p:nvCxnSpPr>
        <p:spPr>
          <a:xfrm rot="10800000" flipH="1">
            <a:off x="4804600" y="3911063"/>
            <a:ext cx="1024800" cy="23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9"/>
          <p:cNvSpPr txBox="1">
            <a:spLocks noGrp="1"/>
          </p:cNvSpPr>
          <p:nvPr>
            <p:ph type="title"/>
          </p:nvPr>
        </p:nvSpPr>
        <p:spPr>
          <a:xfrm>
            <a:off x="729450" y="7090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a:p>
        </p:txBody>
      </p:sp>
      <p:sp>
        <p:nvSpPr>
          <p:cNvPr id="259" name="Google Shape;259;p29"/>
          <p:cNvSpPr txBox="1">
            <a:spLocks noGrp="1"/>
          </p:cNvSpPr>
          <p:nvPr>
            <p:ph type="body" idx="1"/>
          </p:nvPr>
        </p:nvSpPr>
        <p:spPr>
          <a:xfrm>
            <a:off x="729450" y="1545475"/>
            <a:ext cx="7688700" cy="27348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Char char="●"/>
            </a:pPr>
            <a:r>
              <a:rPr lang="en-GB"/>
              <a:t>The point to be noticed is that it is easy to recognize the images if humans performed the tests, but it is the computer that is doing it and it thinks in terms of pixels and numbers. </a:t>
            </a:r>
            <a:endParaRPr/>
          </a:p>
          <a:p>
            <a:pPr marL="457200" lvl="0" indent="-311150" algn="l" rtl="0">
              <a:lnSpc>
                <a:spcPct val="200000"/>
              </a:lnSpc>
              <a:spcBef>
                <a:spcPts val="0"/>
              </a:spcBef>
              <a:spcAft>
                <a:spcPts val="0"/>
              </a:spcAft>
              <a:buSzPts val="1300"/>
              <a:buChar char="●"/>
            </a:pPr>
            <a:r>
              <a:rPr lang="en-GB"/>
              <a:t>It is matching images by basically doing the equivalent of subtracting the testing image to see how far the test image and train image is similar. </a:t>
            </a:r>
            <a:endParaRPr/>
          </a:p>
          <a:p>
            <a:pPr marL="457200" lvl="0" indent="-311150" algn="l" rtl="0">
              <a:lnSpc>
                <a:spcPct val="200000"/>
              </a:lnSpc>
              <a:spcBef>
                <a:spcPts val="0"/>
              </a:spcBef>
              <a:spcAft>
                <a:spcPts val="0"/>
              </a:spcAft>
              <a:buSzPts val="1300"/>
              <a:buChar char="●"/>
            </a:pPr>
            <a:r>
              <a:rPr lang="en-GB"/>
              <a:t>Since the images are almost aligned perfectly, in many cases it actually means that using small and low-resolution images (thumbnail images) can give a better result of recognition than a large and high-resolution image.</a:t>
            </a:r>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0"/>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
        <p:nvSpPr>
          <p:cNvPr id="265" name="Google Shape;265;p30"/>
          <p:cNvSpPr txBox="1"/>
          <p:nvPr/>
        </p:nvSpPr>
        <p:spPr>
          <a:xfrm>
            <a:off x="4975950" y="1016475"/>
            <a:ext cx="39708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Lato"/>
                <a:ea typeface="Lato"/>
                <a:cs typeface="Lato"/>
                <a:sym typeface="Lato"/>
              </a:rPr>
              <a:t>Mentor : - Dr. Radha Guha</a:t>
            </a:r>
            <a:endParaRPr b="1">
              <a:latin typeface="Lato"/>
              <a:ea typeface="Lato"/>
              <a:cs typeface="Lato"/>
              <a:sym typeface="Lato"/>
            </a:endParaRPr>
          </a:p>
          <a:p>
            <a:pPr marL="0" lvl="0" indent="0" algn="l" rtl="0">
              <a:spcBef>
                <a:spcPts val="0"/>
              </a:spcBef>
              <a:spcAft>
                <a:spcPts val="0"/>
              </a:spcAft>
              <a:buNone/>
            </a:pPr>
            <a:endParaRPr b="1">
              <a:latin typeface="Lato"/>
              <a:ea typeface="Lato"/>
              <a:cs typeface="Lato"/>
              <a:sym typeface="Lato"/>
            </a:endParaRPr>
          </a:p>
          <a:p>
            <a:pPr marL="0" lvl="0" indent="0" algn="l" rtl="0">
              <a:spcBef>
                <a:spcPts val="0"/>
              </a:spcBef>
              <a:spcAft>
                <a:spcPts val="0"/>
              </a:spcAft>
              <a:buNone/>
            </a:pPr>
            <a:r>
              <a:rPr lang="en-GB" b="1">
                <a:latin typeface="Lato"/>
                <a:ea typeface="Lato"/>
                <a:cs typeface="Lato"/>
                <a:sym typeface="Lato"/>
              </a:rPr>
              <a:t>Team : -</a:t>
            </a:r>
            <a:endParaRPr b="1">
              <a:latin typeface="Lato"/>
              <a:ea typeface="Lato"/>
              <a:cs typeface="Lato"/>
              <a:sym typeface="Lato"/>
            </a:endParaRPr>
          </a:p>
          <a:p>
            <a:pPr marL="0" lvl="0" indent="0" algn="l" rtl="0">
              <a:spcBef>
                <a:spcPts val="0"/>
              </a:spcBef>
              <a:spcAft>
                <a:spcPts val="0"/>
              </a:spcAft>
              <a:buNone/>
            </a:pPr>
            <a:endParaRPr b="1">
              <a:latin typeface="Lato"/>
              <a:ea typeface="Lato"/>
              <a:cs typeface="Lato"/>
              <a:sym typeface="Lato"/>
            </a:endParaRPr>
          </a:p>
          <a:p>
            <a:pPr marL="0" lvl="0" indent="0" algn="l" rtl="0">
              <a:spcBef>
                <a:spcPts val="0"/>
              </a:spcBef>
              <a:spcAft>
                <a:spcPts val="0"/>
              </a:spcAft>
              <a:buNone/>
            </a:pPr>
            <a:r>
              <a:rPr lang="en-GB" b="1">
                <a:latin typeface="Lato"/>
                <a:ea typeface="Lato"/>
                <a:cs typeface="Lato"/>
                <a:sym typeface="Lato"/>
              </a:rPr>
              <a:t>G. Balaji - AP19110010517</a:t>
            </a:r>
            <a:endParaRPr b="1">
              <a:latin typeface="Lato"/>
              <a:ea typeface="Lato"/>
              <a:cs typeface="Lato"/>
              <a:sym typeface="Lato"/>
            </a:endParaRPr>
          </a:p>
          <a:p>
            <a:pPr marL="0" lvl="0" indent="0" algn="l" rtl="0">
              <a:spcBef>
                <a:spcPts val="0"/>
              </a:spcBef>
              <a:spcAft>
                <a:spcPts val="0"/>
              </a:spcAft>
              <a:buNone/>
            </a:pPr>
            <a:r>
              <a:rPr lang="en-GB" b="1">
                <a:latin typeface="Lato"/>
                <a:ea typeface="Lato"/>
                <a:cs typeface="Lato"/>
                <a:sym typeface="Lato"/>
              </a:rPr>
              <a:t>N. Praneeth Babu - AP19110010383</a:t>
            </a:r>
            <a:endParaRPr b="1">
              <a:latin typeface="Lato"/>
              <a:ea typeface="Lato"/>
              <a:cs typeface="Lato"/>
              <a:sym typeface="Lato"/>
            </a:endParaRPr>
          </a:p>
          <a:p>
            <a:pPr marL="0" lvl="0" indent="0" algn="l" rtl="0">
              <a:spcBef>
                <a:spcPts val="0"/>
              </a:spcBef>
              <a:spcAft>
                <a:spcPts val="0"/>
              </a:spcAft>
              <a:buNone/>
            </a:pPr>
            <a:r>
              <a:rPr lang="en-GB" b="1">
                <a:latin typeface="Lato"/>
                <a:ea typeface="Lato"/>
                <a:cs typeface="Lato"/>
                <a:sym typeface="Lato"/>
              </a:rPr>
              <a:t>M. Rohan Bhaskar - AP19110010466</a:t>
            </a:r>
            <a:endParaRPr b="1">
              <a:latin typeface="Lato"/>
              <a:ea typeface="Lato"/>
              <a:cs typeface="Lato"/>
              <a:sym typeface="Lato"/>
            </a:endParaRPr>
          </a:p>
          <a:p>
            <a:pPr marL="0" lvl="0" indent="0" algn="l" rtl="0">
              <a:spcBef>
                <a:spcPts val="0"/>
              </a:spcBef>
              <a:spcAft>
                <a:spcPts val="0"/>
              </a:spcAft>
              <a:buNone/>
            </a:pPr>
            <a:r>
              <a:rPr lang="en-GB" b="1">
                <a:latin typeface="Lato"/>
                <a:ea typeface="Lato"/>
                <a:cs typeface="Lato"/>
                <a:sym typeface="Lato"/>
              </a:rPr>
              <a:t>B. Vardhan Kumar Reddy - AP19110010493</a:t>
            </a:r>
            <a:endParaRPr b="1">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9"/>
          <p:cNvSpPr txBox="1"/>
          <p:nvPr/>
        </p:nvSpPr>
        <p:spPr>
          <a:xfrm>
            <a:off x="727788" y="1806444"/>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Introduction</a:t>
            </a:r>
            <a:endParaRPr sz="1300">
              <a:solidFill>
                <a:srgbClr val="FFFFFF"/>
              </a:solidFill>
              <a:latin typeface="Raleway"/>
              <a:ea typeface="Raleway"/>
              <a:cs typeface="Raleway"/>
              <a:sym typeface="Raleway"/>
            </a:endParaRPr>
          </a:p>
        </p:txBody>
      </p:sp>
      <p:sp>
        <p:nvSpPr>
          <p:cNvPr id="182" name="Google Shape;182;p19"/>
          <p:cNvSpPr txBox="1"/>
          <p:nvPr/>
        </p:nvSpPr>
        <p:spPr>
          <a:xfrm>
            <a:off x="727788" y="2208144"/>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Project Objective</a:t>
            </a:r>
            <a:endParaRPr sz="1300">
              <a:solidFill>
                <a:srgbClr val="FFFFFF"/>
              </a:solidFill>
              <a:latin typeface="Raleway"/>
              <a:ea typeface="Raleway"/>
              <a:cs typeface="Raleway"/>
              <a:sym typeface="Raleway"/>
            </a:endParaRPr>
          </a:p>
        </p:txBody>
      </p:sp>
      <p:sp>
        <p:nvSpPr>
          <p:cNvPr id="183" name="Google Shape;183;p19"/>
          <p:cNvSpPr txBox="1"/>
          <p:nvPr/>
        </p:nvSpPr>
        <p:spPr>
          <a:xfrm>
            <a:off x="727788" y="2609844"/>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Face Detection</a:t>
            </a:r>
            <a:endParaRPr sz="1300">
              <a:solidFill>
                <a:srgbClr val="FFFFFF"/>
              </a:solidFill>
              <a:latin typeface="Raleway"/>
              <a:ea typeface="Raleway"/>
              <a:cs typeface="Raleway"/>
              <a:sym typeface="Raleway"/>
            </a:endParaRPr>
          </a:p>
        </p:txBody>
      </p:sp>
      <p:sp>
        <p:nvSpPr>
          <p:cNvPr id="184" name="Google Shape;184;p19"/>
          <p:cNvSpPr txBox="1"/>
          <p:nvPr/>
        </p:nvSpPr>
        <p:spPr>
          <a:xfrm>
            <a:off x="727788" y="3011544"/>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Face Recognition</a:t>
            </a:r>
            <a:endParaRPr sz="1300">
              <a:solidFill>
                <a:srgbClr val="FFFFFF"/>
              </a:solidFill>
              <a:latin typeface="Raleway"/>
              <a:ea typeface="Raleway"/>
              <a:cs typeface="Raleway"/>
              <a:sym typeface="Raleway"/>
            </a:endParaRPr>
          </a:p>
        </p:txBody>
      </p:sp>
      <p:sp>
        <p:nvSpPr>
          <p:cNvPr id="185" name="Google Shape;185;p19"/>
          <p:cNvSpPr txBox="1"/>
          <p:nvPr/>
        </p:nvSpPr>
        <p:spPr>
          <a:xfrm>
            <a:off x="2758098" y="2246250"/>
            <a:ext cx="2032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Viola Jones Algorithm</a:t>
            </a:r>
            <a:endParaRPr sz="1300">
              <a:solidFill>
                <a:srgbClr val="FFFFFF"/>
              </a:solidFill>
              <a:latin typeface="Raleway"/>
              <a:ea typeface="Raleway"/>
              <a:cs typeface="Raleway"/>
              <a:sym typeface="Raleway"/>
            </a:endParaRPr>
          </a:p>
        </p:txBody>
      </p:sp>
      <p:sp>
        <p:nvSpPr>
          <p:cNvPr id="186" name="Google Shape;186;p19"/>
          <p:cNvSpPr txBox="1"/>
          <p:nvPr/>
        </p:nvSpPr>
        <p:spPr>
          <a:xfrm>
            <a:off x="2771607" y="2686044"/>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OpenCV</a:t>
            </a:r>
            <a:endParaRPr sz="1300">
              <a:solidFill>
                <a:srgbClr val="FFFFFF"/>
              </a:solidFill>
              <a:latin typeface="Raleway"/>
              <a:ea typeface="Raleway"/>
              <a:cs typeface="Raleway"/>
              <a:sym typeface="Raleway"/>
            </a:endParaRPr>
          </a:p>
        </p:txBody>
      </p:sp>
      <p:sp>
        <p:nvSpPr>
          <p:cNvPr id="187" name="Google Shape;187;p19"/>
          <p:cNvSpPr txBox="1"/>
          <p:nvPr/>
        </p:nvSpPr>
        <p:spPr>
          <a:xfrm>
            <a:off x="2758107" y="3011544"/>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Output</a:t>
            </a:r>
            <a:endParaRPr sz="1300">
              <a:solidFill>
                <a:srgbClr val="FFFFFF"/>
              </a:solidFill>
              <a:latin typeface="Raleway"/>
              <a:ea typeface="Raleway"/>
              <a:cs typeface="Raleway"/>
              <a:sym typeface="Raleway"/>
            </a:endParaRPr>
          </a:p>
        </p:txBody>
      </p:sp>
      <p:sp>
        <p:nvSpPr>
          <p:cNvPr id="188" name="Google Shape;188;p19"/>
          <p:cNvSpPr txBox="1"/>
          <p:nvPr/>
        </p:nvSpPr>
        <p:spPr>
          <a:xfrm>
            <a:off x="5266907" y="1882644"/>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latin typeface="Raleway"/>
                <a:ea typeface="Raleway"/>
                <a:cs typeface="Raleway"/>
                <a:sym typeface="Raleway"/>
              </a:rPr>
              <a:t>Conclusion</a:t>
            </a:r>
            <a:endParaRPr sz="1300">
              <a:solidFill>
                <a:srgbClr val="FFFFFF"/>
              </a:solidFill>
              <a:latin typeface="Raleway"/>
              <a:ea typeface="Raleway"/>
              <a:cs typeface="Raleway"/>
              <a:sym typeface="Raleway"/>
            </a:endParaRPr>
          </a:p>
        </p:txBody>
      </p:sp>
      <p:sp>
        <p:nvSpPr>
          <p:cNvPr id="189" name="Google Shape;189;p19"/>
          <p:cNvSpPr/>
          <p:nvPr/>
        </p:nvSpPr>
        <p:spPr>
          <a:xfrm>
            <a:off x="778425" y="1182425"/>
            <a:ext cx="827700" cy="59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txBox="1"/>
          <p:nvPr/>
        </p:nvSpPr>
        <p:spPr>
          <a:xfrm>
            <a:off x="778425" y="996425"/>
            <a:ext cx="46608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a:solidFill>
                  <a:schemeClr val="lt1"/>
                </a:solidFill>
                <a:latin typeface="Lato Black"/>
                <a:ea typeface="Lato Black"/>
                <a:cs typeface="Lato Black"/>
                <a:sym typeface="Lato Black"/>
              </a:rPr>
              <a:t>Table Of Contents</a:t>
            </a:r>
            <a:endParaRPr sz="1600">
              <a:solidFill>
                <a:schemeClr val="lt1"/>
              </a:solidFill>
              <a:latin typeface="Lato Black"/>
              <a:ea typeface="Lato Black"/>
              <a:cs typeface="Lato Black"/>
              <a:sym typeface="Lato Black"/>
            </a:endParaRPr>
          </a:p>
        </p:txBody>
      </p:sp>
      <p:sp>
        <p:nvSpPr>
          <p:cNvPr id="191" name="Google Shape;191;p19"/>
          <p:cNvSpPr txBox="1"/>
          <p:nvPr/>
        </p:nvSpPr>
        <p:spPr>
          <a:xfrm>
            <a:off x="2785088" y="1806444"/>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dirty="0" smtClean="0">
                <a:solidFill>
                  <a:srgbClr val="FFFFFF"/>
                </a:solidFill>
                <a:latin typeface="Raleway"/>
                <a:ea typeface="Raleway"/>
                <a:cs typeface="Raleway"/>
                <a:sym typeface="Raleway"/>
              </a:rPr>
              <a:t>Feature </a:t>
            </a:r>
            <a:r>
              <a:rPr lang="en-GB" sz="1300" dirty="0">
                <a:solidFill>
                  <a:srgbClr val="FFFFFF"/>
                </a:solidFill>
                <a:latin typeface="Raleway"/>
                <a:ea typeface="Raleway"/>
                <a:cs typeface="Raleway"/>
                <a:sym typeface="Raleway"/>
              </a:rPr>
              <a:t>Extraction</a:t>
            </a:r>
            <a:endParaRPr sz="1300" dirty="0">
              <a:solidFill>
                <a:srgbClr val="FFFFFF"/>
              </a:solidFill>
              <a:latin typeface="Raleway"/>
              <a:ea typeface="Raleway"/>
              <a:cs typeface="Raleway"/>
              <a:sym typeface="Raleway"/>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0"/>
          <p:cNvSpPr txBox="1">
            <a:spLocks noGrp="1"/>
          </p:cNvSpPr>
          <p:nvPr>
            <p:ph type="title"/>
          </p:nvPr>
        </p:nvSpPr>
        <p:spPr>
          <a:xfrm>
            <a:off x="729450" y="7090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197" name="Google Shape;197;p20"/>
          <p:cNvSpPr txBox="1">
            <a:spLocks noGrp="1"/>
          </p:cNvSpPr>
          <p:nvPr>
            <p:ph type="body" idx="1"/>
          </p:nvPr>
        </p:nvSpPr>
        <p:spPr>
          <a:xfrm>
            <a:off x="599550" y="1724725"/>
            <a:ext cx="7638000" cy="2748900"/>
          </a:xfrm>
          <a:prstGeom prst="rect">
            <a:avLst/>
          </a:prstGeom>
        </p:spPr>
        <p:txBody>
          <a:bodyPr spcFirstLastPara="1" wrap="square" lIns="91425" tIns="91425" rIns="91425" bIns="91425" anchor="t" anchorCtr="0">
            <a:noAutofit/>
          </a:bodyPr>
          <a:lstStyle/>
          <a:p>
            <a:pPr marL="457200" lvl="0" indent="-304800" algn="just" rtl="0">
              <a:lnSpc>
                <a:spcPct val="200000"/>
              </a:lnSpc>
              <a:spcBef>
                <a:spcPts val="0"/>
              </a:spcBef>
              <a:spcAft>
                <a:spcPts val="0"/>
              </a:spcAft>
              <a:buClr>
                <a:schemeClr val="dk2"/>
              </a:buClr>
              <a:buSzPts val="1200"/>
              <a:buFont typeface="Times New Roman"/>
              <a:buChar char="●"/>
            </a:pPr>
            <a:r>
              <a:rPr lang="en-GB" sz="1200">
                <a:solidFill>
                  <a:schemeClr val="dk2"/>
                </a:solidFill>
                <a:latin typeface="Times New Roman"/>
                <a:ea typeface="Times New Roman"/>
                <a:cs typeface="Times New Roman"/>
                <a:sym typeface="Times New Roman"/>
              </a:rPr>
              <a:t>Face detection is an image recognition task in which we try to detect human faces.</a:t>
            </a:r>
            <a:endParaRPr sz="1200">
              <a:solidFill>
                <a:schemeClr val="dk2"/>
              </a:solidFill>
              <a:latin typeface="Times New Roman"/>
              <a:ea typeface="Times New Roman"/>
              <a:cs typeface="Times New Roman"/>
              <a:sym typeface="Times New Roman"/>
            </a:endParaRPr>
          </a:p>
          <a:p>
            <a:pPr marL="457200" lvl="0" indent="-304800" algn="just" rtl="0">
              <a:lnSpc>
                <a:spcPct val="200000"/>
              </a:lnSpc>
              <a:spcBef>
                <a:spcPts val="0"/>
              </a:spcBef>
              <a:spcAft>
                <a:spcPts val="0"/>
              </a:spcAft>
              <a:buClr>
                <a:schemeClr val="dk2"/>
              </a:buClr>
              <a:buSzPts val="1200"/>
              <a:buFont typeface="Times New Roman"/>
              <a:buChar char="●"/>
            </a:pPr>
            <a:r>
              <a:rPr lang="en-GB" sz="1200">
                <a:solidFill>
                  <a:schemeClr val="dk2"/>
                </a:solidFill>
                <a:latin typeface="Times New Roman"/>
                <a:ea typeface="Times New Roman"/>
                <a:cs typeface="Times New Roman"/>
                <a:sym typeface="Times New Roman"/>
              </a:rPr>
              <a:t>Face detection and identification have evolved from a niche to a major area of computer vision research.</a:t>
            </a:r>
            <a:endParaRPr sz="1200">
              <a:solidFill>
                <a:schemeClr val="dk2"/>
              </a:solidFill>
              <a:latin typeface="Times New Roman"/>
              <a:ea typeface="Times New Roman"/>
              <a:cs typeface="Times New Roman"/>
              <a:sym typeface="Times New Roman"/>
            </a:endParaRPr>
          </a:p>
          <a:p>
            <a:pPr marL="457200" lvl="0" indent="-304800" algn="just" rtl="0">
              <a:lnSpc>
                <a:spcPct val="200000"/>
              </a:lnSpc>
              <a:spcBef>
                <a:spcPts val="0"/>
              </a:spcBef>
              <a:spcAft>
                <a:spcPts val="0"/>
              </a:spcAft>
              <a:buClr>
                <a:schemeClr val="dk2"/>
              </a:buClr>
              <a:buSzPts val="1200"/>
              <a:buFont typeface="Times New Roman"/>
              <a:buChar char="●"/>
            </a:pPr>
            <a:r>
              <a:rPr lang="en-GB" sz="1200">
                <a:solidFill>
                  <a:schemeClr val="dk2"/>
                </a:solidFill>
                <a:latin typeface="Times New Roman"/>
                <a:ea typeface="Times New Roman"/>
                <a:cs typeface="Times New Roman"/>
                <a:sym typeface="Times New Roman"/>
              </a:rPr>
              <a:t>There are a variety of face detection algorithms available, but the Viola-Jones Algorithm is one of the oldest and most widely used, and we will utilize it in this project.</a:t>
            </a:r>
            <a:endParaRPr sz="1200">
              <a:solidFill>
                <a:schemeClr val="dk2"/>
              </a:solidFill>
              <a:latin typeface="Times New Roman"/>
              <a:ea typeface="Times New Roman"/>
              <a:cs typeface="Times New Roman"/>
              <a:sym typeface="Times New Roman"/>
            </a:endParaRPr>
          </a:p>
          <a:p>
            <a:pPr marL="457200" lvl="0" indent="-304800" algn="just" rtl="0">
              <a:lnSpc>
                <a:spcPct val="200000"/>
              </a:lnSpc>
              <a:spcBef>
                <a:spcPts val="0"/>
              </a:spcBef>
              <a:spcAft>
                <a:spcPts val="0"/>
              </a:spcAft>
              <a:buClr>
                <a:schemeClr val="dk2"/>
              </a:buClr>
              <a:buSzPts val="1200"/>
              <a:buFont typeface="Times New Roman"/>
              <a:buChar char="●"/>
            </a:pPr>
            <a:r>
              <a:rPr lang="en-GB" sz="1200">
                <a:solidFill>
                  <a:schemeClr val="dk2"/>
                </a:solidFill>
                <a:latin typeface="Times New Roman"/>
                <a:ea typeface="Times New Roman"/>
                <a:cs typeface="Times New Roman"/>
                <a:sym typeface="Times New Roman"/>
              </a:rPr>
              <a:t>Face Recognition is the technique in which the identity of a human being could be identified using their respective individual face.</a:t>
            </a:r>
            <a:endParaRPr sz="1200">
              <a:solidFill>
                <a:schemeClr val="dk2"/>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1"/>
          <p:cNvSpPr txBox="1">
            <a:spLocks noGrp="1"/>
          </p:cNvSpPr>
          <p:nvPr>
            <p:ph type="title"/>
          </p:nvPr>
        </p:nvSpPr>
        <p:spPr>
          <a:xfrm>
            <a:off x="729450" y="7090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Project Objective</a:t>
            </a:r>
            <a:endParaRPr/>
          </a:p>
        </p:txBody>
      </p:sp>
      <p:sp>
        <p:nvSpPr>
          <p:cNvPr id="203" name="Google Shape;203;p21"/>
          <p:cNvSpPr txBox="1">
            <a:spLocks noGrp="1"/>
          </p:cNvSpPr>
          <p:nvPr>
            <p:ph type="body" idx="1"/>
          </p:nvPr>
        </p:nvSpPr>
        <p:spPr>
          <a:xfrm>
            <a:off x="729525" y="1489525"/>
            <a:ext cx="7688700" cy="3028800"/>
          </a:xfrm>
          <a:prstGeom prst="rect">
            <a:avLst/>
          </a:prstGeom>
        </p:spPr>
        <p:txBody>
          <a:bodyPr spcFirstLastPara="1" wrap="square" lIns="91425" tIns="91425" rIns="91425" bIns="91425" anchor="t" anchorCtr="0">
            <a:noAutofit/>
          </a:bodyPr>
          <a:lstStyle/>
          <a:p>
            <a:pPr marL="457200" lvl="0" indent="-304800" algn="just" rtl="0">
              <a:lnSpc>
                <a:spcPct val="200000"/>
              </a:lnSpc>
              <a:spcBef>
                <a:spcPts val="0"/>
              </a:spcBef>
              <a:spcAft>
                <a:spcPts val="0"/>
              </a:spcAft>
              <a:buClr>
                <a:schemeClr val="dk2"/>
              </a:buClr>
              <a:buSzPts val="1200"/>
              <a:buFont typeface="Times New Roman"/>
              <a:buChar char="●"/>
            </a:pPr>
            <a:r>
              <a:rPr lang="en-GB" sz="1200">
                <a:solidFill>
                  <a:schemeClr val="dk2"/>
                </a:solidFill>
                <a:latin typeface="Times New Roman"/>
                <a:ea typeface="Times New Roman"/>
                <a:cs typeface="Times New Roman"/>
                <a:sym typeface="Times New Roman"/>
              </a:rPr>
              <a:t>Our project aims to enable human-machine interaction more conveniently when user identification is required using facial detection and recognition.</a:t>
            </a:r>
            <a:endParaRPr sz="1200">
              <a:solidFill>
                <a:schemeClr val="dk2"/>
              </a:solidFill>
              <a:latin typeface="Times New Roman"/>
              <a:ea typeface="Times New Roman"/>
              <a:cs typeface="Times New Roman"/>
              <a:sym typeface="Times New Roman"/>
            </a:endParaRPr>
          </a:p>
          <a:p>
            <a:pPr marL="457200" lvl="0" indent="-304800" algn="just" rtl="0">
              <a:lnSpc>
                <a:spcPct val="200000"/>
              </a:lnSpc>
              <a:spcBef>
                <a:spcPts val="0"/>
              </a:spcBef>
              <a:spcAft>
                <a:spcPts val="0"/>
              </a:spcAft>
              <a:buClr>
                <a:schemeClr val="dk2"/>
              </a:buClr>
              <a:buSzPts val="1200"/>
              <a:buFont typeface="Times New Roman"/>
              <a:buChar char="●"/>
            </a:pPr>
            <a:r>
              <a:rPr lang="en-GB" sz="1200">
                <a:solidFill>
                  <a:schemeClr val="dk2"/>
                </a:solidFill>
                <a:latin typeface="Times New Roman"/>
                <a:ea typeface="Times New Roman"/>
                <a:cs typeface="Times New Roman"/>
                <a:sym typeface="Times New Roman"/>
              </a:rPr>
              <a:t>A computer can identify and recognize a person's face with the help of a standard web camera.</a:t>
            </a:r>
            <a:endParaRPr sz="1200">
              <a:solidFill>
                <a:schemeClr val="dk2"/>
              </a:solidFill>
              <a:latin typeface="Times New Roman"/>
              <a:ea typeface="Times New Roman"/>
              <a:cs typeface="Times New Roman"/>
              <a:sym typeface="Times New Roman"/>
            </a:endParaRPr>
          </a:p>
          <a:p>
            <a:pPr marL="457200" lvl="0" indent="-304800" algn="just" rtl="0">
              <a:lnSpc>
                <a:spcPct val="200000"/>
              </a:lnSpc>
              <a:spcBef>
                <a:spcPts val="0"/>
              </a:spcBef>
              <a:spcAft>
                <a:spcPts val="0"/>
              </a:spcAft>
              <a:buClr>
                <a:schemeClr val="dk2"/>
              </a:buClr>
              <a:buSzPts val="1200"/>
              <a:buFont typeface="Times New Roman"/>
              <a:buChar char="●"/>
            </a:pPr>
            <a:r>
              <a:rPr lang="en-GB" sz="1200">
                <a:solidFill>
                  <a:srgbClr val="000000"/>
                </a:solidFill>
                <a:latin typeface="Times New Roman"/>
                <a:ea typeface="Times New Roman"/>
                <a:cs typeface="Times New Roman"/>
                <a:sym typeface="Times New Roman"/>
              </a:rPr>
              <a:t>For Recognition of faces the image is cropped and removed to make the person's face easier to recognize wherever a photograph is searched for a face.</a:t>
            </a:r>
            <a:endParaRPr sz="1200">
              <a:solidFill>
                <a:srgbClr val="000000"/>
              </a:solidFill>
              <a:latin typeface="Times New Roman"/>
              <a:ea typeface="Times New Roman"/>
              <a:cs typeface="Times New Roman"/>
              <a:sym typeface="Times New Roman"/>
            </a:endParaRPr>
          </a:p>
          <a:p>
            <a:pPr marL="457200" lvl="0" indent="-304800" algn="just" rtl="0">
              <a:lnSpc>
                <a:spcPct val="200000"/>
              </a:lnSpc>
              <a:spcBef>
                <a:spcPts val="0"/>
              </a:spcBef>
              <a:spcAft>
                <a:spcPts val="0"/>
              </a:spcAft>
              <a:buClr>
                <a:srgbClr val="000000"/>
              </a:buClr>
              <a:buSzPts val="1200"/>
              <a:buFont typeface="Times New Roman"/>
              <a:buChar char="●"/>
            </a:pPr>
            <a:r>
              <a:rPr lang="en-GB" sz="1200">
                <a:solidFill>
                  <a:srgbClr val="000000"/>
                </a:solidFill>
                <a:latin typeface="Times New Roman"/>
                <a:ea typeface="Times New Roman"/>
                <a:cs typeface="Times New Roman"/>
                <a:sym typeface="Times New Roman"/>
              </a:rPr>
              <a:t>Face Detection using OpenCV is built-in to this framework, and it works in 90-95 percent of clear images of persons looking straight forward at the camera.</a:t>
            </a:r>
            <a:endParaRPr sz="1200">
              <a:solidFill>
                <a:srgbClr val="000000"/>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2"/>
          <p:cNvSpPr txBox="1">
            <a:spLocks noGrp="1"/>
          </p:cNvSpPr>
          <p:nvPr>
            <p:ph type="title"/>
          </p:nvPr>
        </p:nvSpPr>
        <p:spPr>
          <a:xfrm>
            <a:off x="729450" y="7090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Face Detection</a:t>
            </a:r>
            <a:endParaRPr/>
          </a:p>
        </p:txBody>
      </p:sp>
      <p:sp>
        <p:nvSpPr>
          <p:cNvPr id="209" name="Google Shape;209;p22"/>
          <p:cNvSpPr txBox="1">
            <a:spLocks noGrp="1"/>
          </p:cNvSpPr>
          <p:nvPr>
            <p:ph type="body" idx="1"/>
          </p:nvPr>
        </p:nvSpPr>
        <p:spPr>
          <a:xfrm>
            <a:off x="729450" y="1621675"/>
            <a:ext cx="7688700" cy="2852400"/>
          </a:xfrm>
          <a:prstGeom prst="rect">
            <a:avLst/>
          </a:prstGeom>
        </p:spPr>
        <p:txBody>
          <a:bodyPr spcFirstLastPara="1" wrap="square" lIns="91425" tIns="91425" rIns="91425" bIns="91425" anchor="t" anchorCtr="0">
            <a:noAutofit/>
          </a:bodyPr>
          <a:lstStyle/>
          <a:p>
            <a:pPr marL="457200" lvl="0" indent="-311150" algn="just"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Face detection is a technique where we detect human faces in an image or a live webcam feed.</a:t>
            </a:r>
            <a:endParaRPr>
              <a:latin typeface="Times New Roman"/>
              <a:ea typeface="Times New Roman"/>
              <a:cs typeface="Times New Roman"/>
              <a:sym typeface="Times New Roman"/>
            </a:endParaRPr>
          </a:p>
          <a:p>
            <a:pPr marL="457200" lvl="0" indent="-311150" algn="just"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There may be minor changes in human faces, but it is fair to argue that some features are shared by all human faces. </a:t>
            </a:r>
            <a:endParaRPr>
              <a:latin typeface="Times New Roman"/>
              <a:ea typeface="Times New Roman"/>
              <a:cs typeface="Times New Roman"/>
              <a:sym typeface="Times New Roman"/>
            </a:endParaRPr>
          </a:p>
          <a:p>
            <a:pPr marL="457200" lvl="0" indent="-311150" algn="just"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One of the application of face detection, when you take a picture of your friends, your digital camera's face detection technology determines where the faces are, changes the focus accordingly.</a:t>
            </a:r>
            <a:endParaRPr>
              <a:latin typeface="Times New Roman"/>
              <a:ea typeface="Times New Roman"/>
              <a:cs typeface="Times New Roman"/>
              <a:sym typeface="Times New Roman"/>
            </a:endParaRPr>
          </a:p>
          <a:p>
            <a:pPr marL="457200" lvl="0" indent="-311150" algn="just" rtl="0">
              <a:lnSpc>
                <a:spcPct val="200000"/>
              </a:lnSpc>
              <a:spcBef>
                <a:spcPts val="0"/>
              </a:spcBef>
              <a:spcAft>
                <a:spcPts val="0"/>
              </a:spcAft>
              <a:buSzPts val="1300"/>
              <a:buFont typeface="Times New Roman"/>
              <a:buChar char="●"/>
            </a:pPr>
            <a:r>
              <a:rPr lang="en-GB">
                <a:latin typeface="Times New Roman"/>
                <a:ea typeface="Times New Roman"/>
                <a:cs typeface="Times New Roman"/>
                <a:sym typeface="Times New Roman"/>
              </a:rPr>
              <a:t>Supporting mobile device engagement is another good use of facial detection/tracking.</a:t>
            </a:r>
            <a:endParaRPr>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3"/>
          <p:cNvSpPr txBox="1">
            <a:spLocks noGrp="1"/>
          </p:cNvSpPr>
          <p:nvPr>
            <p:ph type="title"/>
          </p:nvPr>
        </p:nvSpPr>
        <p:spPr>
          <a:xfrm>
            <a:off x="729450" y="7090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Face Recognition</a:t>
            </a:r>
            <a:endParaRPr/>
          </a:p>
        </p:txBody>
      </p:sp>
      <p:pic>
        <p:nvPicPr>
          <p:cNvPr id="215" name="Google Shape;215;p23"/>
          <p:cNvPicPr preferRelativeResize="0"/>
          <p:nvPr/>
        </p:nvPicPr>
        <p:blipFill rotWithShape="1">
          <a:blip r:embed="rId3">
            <a:alphaModFix/>
          </a:blip>
          <a:srcRect b="73321"/>
          <a:stretch/>
        </p:blipFill>
        <p:spPr>
          <a:xfrm>
            <a:off x="5173050" y="1596250"/>
            <a:ext cx="3584950" cy="2950500"/>
          </a:xfrm>
          <a:prstGeom prst="rect">
            <a:avLst/>
          </a:prstGeom>
          <a:noFill/>
          <a:ln>
            <a:noFill/>
          </a:ln>
        </p:spPr>
      </p:pic>
      <p:sp>
        <p:nvSpPr>
          <p:cNvPr id="216" name="Google Shape;216;p23"/>
          <p:cNvSpPr txBox="1">
            <a:spLocks noGrp="1"/>
          </p:cNvSpPr>
          <p:nvPr>
            <p:ph type="body" idx="1"/>
          </p:nvPr>
        </p:nvSpPr>
        <p:spPr>
          <a:xfrm>
            <a:off x="727650" y="1596250"/>
            <a:ext cx="3982200" cy="2950500"/>
          </a:xfrm>
          <a:prstGeom prst="rect">
            <a:avLst/>
          </a:prstGeom>
        </p:spPr>
        <p:txBody>
          <a:bodyPr spcFirstLastPara="1" wrap="square" lIns="91425" tIns="91425" rIns="91425" bIns="91425" anchor="t" anchorCtr="0">
            <a:noAutofit/>
          </a:bodyPr>
          <a:lstStyle/>
          <a:p>
            <a:pPr marL="457200" lvl="0" indent="-311150" algn="just" rtl="0">
              <a:lnSpc>
                <a:spcPct val="150000"/>
              </a:lnSpc>
              <a:spcBef>
                <a:spcPts val="0"/>
              </a:spcBef>
              <a:spcAft>
                <a:spcPts val="0"/>
              </a:spcAft>
              <a:buSzPts val="1300"/>
              <a:buChar char="●"/>
            </a:pPr>
            <a:r>
              <a:rPr lang="en-GB"/>
              <a:t>A facial recognition system is a technology capable of matching a human face from a digital image or video frame against  a database of faces.</a:t>
            </a:r>
            <a:endParaRPr/>
          </a:p>
          <a:p>
            <a:pPr marL="457200" lvl="0" indent="-311150" algn="just" rtl="0">
              <a:lnSpc>
                <a:spcPct val="150000"/>
              </a:lnSpc>
              <a:spcBef>
                <a:spcPts val="0"/>
              </a:spcBef>
              <a:spcAft>
                <a:spcPts val="0"/>
              </a:spcAft>
              <a:buSzPts val="1300"/>
              <a:buChar char="●"/>
            </a:pPr>
            <a:r>
              <a:rPr lang="en-GB"/>
              <a:t>Facial recognition systems attempt to identify a human face, which is three dimensional and changes in appearance with lighting  and facial recognition, based on its two dimensional image.</a:t>
            </a:r>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4"/>
          <p:cNvSpPr txBox="1">
            <a:spLocks noGrp="1"/>
          </p:cNvSpPr>
          <p:nvPr>
            <p:ph type="title"/>
          </p:nvPr>
        </p:nvSpPr>
        <p:spPr>
          <a:xfrm>
            <a:off x="621050" y="5500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Feature Extraction</a:t>
            </a:r>
            <a:endParaRPr dirty="0"/>
          </a:p>
        </p:txBody>
      </p:sp>
      <p:sp>
        <p:nvSpPr>
          <p:cNvPr id="222" name="Google Shape;222;p24"/>
          <p:cNvSpPr txBox="1">
            <a:spLocks noGrp="1"/>
          </p:cNvSpPr>
          <p:nvPr>
            <p:ph type="body" idx="1"/>
          </p:nvPr>
        </p:nvSpPr>
        <p:spPr>
          <a:xfrm>
            <a:off x="727650" y="1536925"/>
            <a:ext cx="7263600" cy="28479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Char char="●"/>
            </a:pPr>
            <a:r>
              <a:rPr lang="en-GB" dirty="0"/>
              <a:t>We extract features from the image from the face that has been clipped or cropped out. </a:t>
            </a:r>
            <a:endParaRPr dirty="0"/>
          </a:p>
          <a:p>
            <a:pPr marL="457200" lvl="0" indent="-311150" algn="l" rtl="0">
              <a:lnSpc>
                <a:spcPct val="200000"/>
              </a:lnSpc>
              <a:spcBef>
                <a:spcPts val="0"/>
              </a:spcBef>
              <a:spcAft>
                <a:spcPts val="0"/>
              </a:spcAft>
              <a:buSzPts val="1300"/>
              <a:buChar char="●"/>
            </a:pPr>
            <a:r>
              <a:rPr lang="en-GB" dirty="0"/>
              <a:t>Face </a:t>
            </a:r>
            <a:r>
              <a:rPr lang="en-GB" dirty="0" err="1"/>
              <a:t>Embeddings</a:t>
            </a:r>
            <a:r>
              <a:rPr lang="en-GB" dirty="0"/>
              <a:t> will be used to extract the features from the face in this case.</a:t>
            </a:r>
            <a:endParaRPr dirty="0"/>
          </a:p>
          <a:p>
            <a:pPr marL="457200" lvl="0" indent="-311150" algn="l" rtl="0">
              <a:lnSpc>
                <a:spcPct val="200000"/>
              </a:lnSpc>
              <a:spcBef>
                <a:spcPts val="0"/>
              </a:spcBef>
              <a:spcAft>
                <a:spcPts val="0"/>
              </a:spcAft>
              <a:buSzPts val="1300"/>
              <a:buChar char="●"/>
            </a:pPr>
            <a:r>
              <a:rPr lang="en-GB" dirty="0"/>
              <a:t>A neural network takes an image of a person’s face as input and produces a vector that represents the face ‘s most important attributes. </a:t>
            </a:r>
            <a:endParaRPr dirty="0"/>
          </a:p>
          <a:p>
            <a:pPr marL="457200" lvl="0" indent="-311150" algn="l" rtl="0">
              <a:lnSpc>
                <a:spcPct val="200000"/>
              </a:lnSpc>
              <a:spcBef>
                <a:spcPts val="0"/>
              </a:spcBef>
              <a:spcAft>
                <a:spcPts val="0"/>
              </a:spcAft>
              <a:buSzPts val="1300"/>
              <a:buChar char="●"/>
            </a:pPr>
            <a:r>
              <a:rPr lang="en-GB" dirty="0"/>
              <a:t>This vector is known as embedding in machine learning, but it is known as face embedding.</a:t>
            </a:r>
            <a:endParaRPr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p25"/>
          <p:cNvPicPr preferRelativeResize="0"/>
          <p:nvPr/>
        </p:nvPicPr>
        <p:blipFill>
          <a:blip r:embed="rId3">
            <a:alphaModFix/>
          </a:blip>
          <a:stretch>
            <a:fillRect/>
          </a:stretch>
        </p:blipFill>
        <p:spPr>
          <a:xfrm>
            <a:off x="88675" y="457850"/>
            <a:ext cx="3017025" cy="2266300"/>
          </a:xfrm>
          <a:prstGeom prst="rect">
            <a:avLst/>
          </a:prstGeom>
          <a:noFill/>
          <a:ln>
            <a:noFill/>
          </a:ln>
        </p:spPr>
      </p:pic>
      <p:pic>
        <p:nvPicPr>
          <p:cNvPr id="228" name="Google Shape;228;p25"/>
          <p:cNvPicPr preferRelativeResize="0"/>
          <p:nvPr/>
        </p:nvPicPr>
        <p:blipFill>
          <a:blip r:embed="rId4">
            <a:alphaModFix/>
          </a:blip>
          <a:stretch>
            <a:fillRect/>
          </a:stretch>
        </p:blipFill>
        <p:spPr>
          <a:xfrm>
            <a:off x="6209763" y="442225"/>
            <a:ext cx="2491895" cy="2266300"/>
          </a:xfrm>
          <a:prstGeom prst="rect">
            <a:avLst/>
          </a:prstGeom>
          <a:noFill/>
          <a:ln>
            <a:noFill/>
          </a:ln>
        </p:spPr>
      </p:pic>
      <p:pic>
        <p:nvPicPr>
          <p:cNvPr id="229" name="Google Shape;229;p25"/>
          <p:cNvPicPr preferRelativeResize="0"/>
          <p:nvPr/>
        </p:nvPicPr>
        <p:blipFill>
          <a:blip r:embed="rId5">
            <a:alphaModFix/>
          </a:blip>
          <a:stretch>
            <a:fillRect/>
          </a:stretch>
        </p:blipFill>
        <p:spPr>
          <a:xfrm>
            <a:off x="44025" y="2738600"/>
            <a:ext cx="2746802" cy="2404900"/>
          </a:xfrm>
          <a:prstGeom prst="rect">
            <a:avLst/>
          </a:prstGeom>
          <a:noFill/>
          <a:ln>
            <a:noFill/>
          </a:ln>
        </p:spPr>
      </p:pic>
      <p:pic>
        <p:nvPicPr>
          <p:cNvPr id="230" name="Google Shape;230;p25"/>
          <p:cNvPicPr preferRelativeResize="0"/>
          <p:nvPr/>
        </p:nvPicPr>
        <p:blipFill>
          <a:blip r:embed="rId6">
            <a:alphaModFix/>
          </a:blip>
          <a:stretch>
            <a:fillRect/>
          </a:stretch>
        </p:blipFill>
        <p:spPr>
          <a:xfrm>
            <a:off x="6274963" y="2708525"/>
            <a:ext cx="2869036" cy="2435625"/>
          </a:xfrm>
          <a:prstGeom prst="rect">
            <a:avLst/>
          </a:prstGeom>
          <a:noFill/>
          <a:ln>
            <a:noFill/>
          </a:ln>
        </p:spPr>
      </p:pic>
      <p:sp>
        <p:nvSpPr>
          <p:cNvPr id="2" name="Rectangle 1"/>
          <p:cNvSpPr/>
          <p:nvPr/>
        </p:nvSpPr>
        <p:spPr>
          <a:xfrm>
            <a:off x="3888630" y="1219199"/>
            <a:ext cx="940340" cy="28534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Figure 1</a:t>
            </a:r>
            <a:endParaRPr lang="en-US" dirty="0"/>
          </a:p>
        </p:txBody>
      </p:sp>
      <p:sp>
        <p:nvSpPr>
          <p:cNvPr id="7" name="Rectangle 6"/>
          <p:cNvSpPr/>
          <p:nvPr/>
        </p:nvSpPr>
        <p:spPr>
          <a:xfrm>
            <a:off x="3888630" y="1599103"/>
            <a:ext cx="940340" cy="28534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Figure 2</a:t>
            </a:r>
            <a:endParaRPr lang="en-US" dirty="0"/>
          </a:p>
        </p:txBody>
      </p:sp>
      <p:sp>
        <p:nvSpPr>
          <p:cNvPr id="8" name="Rectangle 7"/>
          <p:cNvSpPr/>
          <p:nvPr/>
        </p:nvSpPr>
        <p:spPr>
          <a:xfrm>
            <a:off x="3888630" y="3229582"/>
            <a:ext cx="940340" cy="28534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Figure 3</a:t>
            </a:r>
            <a:endParaRPr lang="en-US" dirty="0"/>
          </a:p>
        </p:txBody>
      </p:sp>
      <p:sp>
        <p:nvSpPr>
          <p:cNvPr id="9" name="Rectangle 8"/>
          <p:cNvSpPr/>
          <p:nvPr/>
        </p:nvSpPr>
        <p:spPr>
          <a:xfrm>
            <a:off x="3888630" y="3611808"/>
            <a:ext cx="940340" cy="28534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Figure 4</a:t>
            </a:r>
            <a:endParaRPr lang="en-US" dirty="0"/>
          </a:p>
        </p:txBody>
      </p:sp>
      <p:cxnSp>
        <p:nvCxnSpPr>
          <p:cNvPr id="4" name="Straight Arrow Connector 3"/>
          <p:cNvCxnSpPr>
            <a:stCxn id="2" idx="1"/>
          </p:cNvCxnSpPr>
          <p:nvPr/>
        </p:nvCxnSpPr>
        <p:spPr>
          <a:xfrm flipH="1" flipV="1">
            <a:off x="2723745" y="1361871"/>
            <a:ext cx="1164885"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H="1" flipV="1">
            <a:off x="2722528" y="3396715"/>
            <a:ext cx="1164885"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 name="Straight Arrow Connector 5"/>
          <p:cNvCxnSpPr>
            <a:stCxn id="7" idx="3"/>
          </p:cNvCxnSpPr>
          <p:nvPr/>
        </p:nvCxnSpPr>
        <p:spPr>
          <a:xfrm flipV="1">
            <a:off x="4828970" y="1741775"/>
            <a:ext cx="1143813"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flipV="1">
            <a:off x="4816277" y="3754480"/>
            <a:ext cx="1143813"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6"/>
          <p:cNvSpPr txBox="1">
            <a:spLocks noGrp="1"/>
          </p:cNvSpPr>
          <p:nvPr>
            <p:ph type="title"/>
          </p:nvPr>
        </p:nvSpPr>
        <p:spPr>
          <a:xfrm>
            <a:off x="729450" y="7090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Viola Jones Algorithm</a:t>
            </a:r>
            <a:endParaRPr/>
          </a:p>
        </p:txBody>
      </p:sp>
      <p:sp>
        <p:nvSpPr>
          <p:cNvPr id="236" name="Google Shape;236;p26"/>
          <p:cNvSpPr txBox="1">
            <a:spLocks noGrp="1"/>
          </p:cNvSpPr>
          <p:nvPr>
            <p:ph type="body" idx="1"/>
          </p:nvPr>
        </p:nvSpPr>
        <p:spPr>
          <a:xfrm>
            <a:off x="847700" y="1724125"/>
            <a:ext cx="7764300" cy="32223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chemeClr val="dk2"/>
              </a:buClr>
              <a:buSzPts val="1300"/>
              <a:buFont typeface="Times New Roman"/>
              <a:buChar char="●"/>
            </a:pPr>
            <a:r>
              <a:rPr lang="en-GB">
                <a:solidFill>
                  <a:schemeClr val="dk2"/>
                </a:solidFill>
                <a:latin typeface="Times New Roman"/>
                <a:ea typeface="Times New Roman"/>
                <a:cs typeface="Times New Roman"/>
                <a:sym typeface="Times New Roman"/>
              </a:rPr>
              <a:t>The Viola-Jones object detection framework was introduced by Paul Viola and Michael Jones in 2001 as an object detection framework.</a:t>
            </a:r>
            <a:endParaRPr>
              <a:solidFill>
                <a:schemeClr val="dk2"/>
              </a:solidFill>
              <a:latin typeface="Times New Roman"/>
              <a:ea typeface="Times New Roman"/>
              <a:cs typeface="Times New Roman"/>
              <a:sym typeface="Times New Roman"/>
            </a:endParaRPr>
          </a:p>
          <a:p>
            <a:pPr marL="457200" lvl="0" indent="-311150" algn="l" rtl="0">
              <a:lnSpc>
                <a:spcPct val="150000"/>
              </a:lnSpc>
              <a:spcBef>
                <a:spcPts val="0"/>
              </a:spcBef>
              <a:spcAft>
                <a:spcPts val="0"/>
              </a:spcAft>
              <a:buClr>
                <a:schemeClr val="dk2"/>
              </a:buClr>
              <a:buSzPts val="1300"/>
              <a:buFont typeface="Times New Roman"/>
              <a:buChar char="●"/>
            </a:pPr>
            <a:r>
              <a:rPr lang="en-GB">
                <a:solidFill>
                  <a:schemeClr val="dk2"/>
                </a:solidFill>
                <a:latin typeface="Times New Roman"/>
                <a:ea typeface="Times New Roman"/>
                <a:cs typeface="Times New Roman"/>
                <a:sym typeface="Times New Roman"/>
              </a:rPr>
              <a:t>It detects the position on the colored picture after detecting the face on the grayscale image. </a:t>
            </a:r>
            <a:endParaRPr>
              <a:solidFill>
                <a:schemeClr val="dk2"/>
              </a:solidFill>
              <a:latin typeface="Times New Roman"/>
              <a:ea typeface="Times New Roman"/>
              <a:cs typeface="Times New Roman"/>
              <a:sym typeface="Times New Roman"/>
            </a:endParaRPr>
          </a:p>
          <a:p>
            <a:pPr marL="457200" lvl="0" indent="-311150" algn="l" rtl="0">
              <a:lnSpc>
                <a:spcPct val="150000"/>
              </a:lnSpc>
              <a:spcBef>
                <a:spcPts val="0"/>
              </a:spcBef>
              <a:spcAft>
                <a:spcPts val="0"/>
              </a:spcAft>
              <a:buClr>
                <a:schemeClr val="dk2"/>
              </a:buClr>
              <a:buSzPts val="1300"/>
              <a:buFont typeface="Times New Roman"/>
              <a:buChar char="●"/>
            </a:pPr>
            <a:r>
              <a:rPr lang="en-GB">
                <a:solidFill>
                  <a:schemeClr val="dk2"/>
                </a:solidFill>
                <a:latin typeface="Times New Roman"/>
                <a:ea typeface="Times New Roman"/>
                <a:cs typeface="Times New Roman"/>
                <a:sym typeface="Times New Roman"/>
              </a:rPr>
              <a:t>It looks at many smaller subregions and tries to find a face searching for specific features in each subregion.</a:t>
            </a:r>
            <a:endParaRPr>
              <a:solidFill>
                <a:schemeClr val="dk2"/>
              </a:solidFill>
              <a:latin typeface="Times New Roman"/>
              <a:ea typeface="Times New Roman"/>
              <a:cs typeface="Times New Roman"/>
              <a:sym typeface="Times New Roman"/>
            </a:endParaRPr>
          </a:p>
          <a:p>
            <a:pPr marL="457200" lvl="0" indent="-311150" algn="l" rtl="0">
              <a:lnSpc>
                <a:spcPct val="150000"/>
              </a:lnSpc>
              <a:spcBef>
                <a:spcPts val="0"/>
              </a:spcBef>
              <a:spcAft>
                <a:spcPts val="0"/>
              </a:spcAft>
              <a:buClr>
                <a:schemeClr val="dk2"/>
              </a:buClr>
              <a:buSzPts val="1300"/>
              <a:buFont typeface="Times New Roman"/>
              <a:buChar char="●"/>
            </a:pPr>
            <a:r>
              <a:rPr lang="en-GB">
                <a:solidFill>
                  <a:schemeClr val="dk2"/>
                </a:solidFill>
                <a:latin typeface="Times New Roman"/>
                <a:ea typeface="Times New Roman"/>
                <a:cs typeface="Times New Roman"/>
                <a:sym typeface="Times New Roman"/>
              </a:rPr>
              <a:t>The Algorithm has four steps namely:</a:t>
            </a:r>
            <a:endParaRPr>
              <a:solidFill>
                <a:schemeClr val="dk2"/>
              </a:solidFill>
              <a:latin typeface="Times New Roman"/>
              <a:ea typeface="Times New Roman"/>
              <a:cs typeface="Times New Roman"/>
              <a:sym typeface="Times New Roman"/>
            </a:endParaRPr>
          </a:p>
          <a:p>
            <a:pPr marL="457200" lvl="0" indent="-311150" algn="l" rtl="0">
              <a:lnSpc>
                <a:spcPct val="150000"/>
              </a:lnSpc>
              <a:spcBef>
                <a:spcPts val="0"/>
              </a:spcBef>
              <a:spcAft>
                <a:spcPts val="0"/>
              </a:spcAft>
              <a:buClr>
                <a:schemeClr val="dk2"/>
              </a:buClr>
              <a:buSzPts val="1300"/>
              <a:buFont typeface="Times New Roman"/>
              <a:buAutoNum type="arabicParenR"/>
            </a:pPr>
            <a:r>
              <a:rPr lang="en-GB">
                <a:solidFill>
                  <a:schemeClr val="dk2"/>
                </a:solidFill>
                <a:latin typeface="Times New Roman"/>
                <a:ea typeface="Times New Roman"/>
                <a:cs typeface="Times New Roman"/>
                <a:sym typeface="Times New Roman"/>
              </a:rPr>
              <a:t> Selecting Haar-like features</a:t>
            </a:r>
            <a:endParaRPr>
              <a:solidFill>
                <a:schemeClr val="dk2"/>
              </a:solidFill>
              <a:latin typeface="Times New Roman"/>
              <a:ea typeface="Times New Roman"/>
              <a:cs typeface="Times New Roman"/>
              <a:sym typeface="Times New Roman"/>
            </a:endParaRPr>
          </a:p>
          <a:p>
            <a:pPr marL="457200" lvl="0" indent="-311150" algn="l" rtl="0">
              <a:lnSpc>
                <a:spcPct val="150000"/>
              </a:lnSpc>
              <a:spcBef>
                <a:spcPts val="0"/>
              </a:spcBef>
              <a:spcAft>
                <a:spcPts val="0"/>
              </a:spcAft>
              <a:buClr>
                <a:schemeClr val="dk2"/>
              </a:buClr>
              <a:buSzPts val="1300"/>
              <a:buFont typeface="Times New Roman"/>
              <a:buAutoNum type="arabicParenR"/>
            </a:pPr>
            <a:r>
              <a:rPr lang="en-GB">
                <a:solidFill>
                  <a:schemeClr val="dk2"/>
                </a:solidFill>
                <a:latin typeface="Times New Roman"/>
                <a:ea typeface="Times New Roman"/>
                <a:cs typeface="Times New Roman"/>
                <a:sym typeface="Times New Roman"/>
              </a:rPr>
              <a:t>Creating an integral image</a:t>
            </a:r>
            <a:endParaRPr>
              <a:solidFill>
                <a:schemeClr val="dk2"/>
              </a:solidFill>
              <a:latin typeface="Times New Roman"/>
              <a:ea typeface="Times New Roman"/>
              <a:cs typeface="Times New Roman"/>
              <a:sym typeface="Times New Roman"/>
            </a:endParaRPr>
          </a:p>
          <a:p>
            <a:pPr marL="457200" lvl="0" indent="-311150" algn="l" rtl="0">
              <a:lnSpc>
                <a:spcPct val="150000"/>
              </a:lnSpc>
              <a:spcBef>
                <a:spcPts val="0"/>
              </a:spcBef>
              <a:spcAft>
                <a:spcPts val="0"/>
              </a:spcAft>
              <a:buClr>
                <a:schemeClr val="dk2"/>
              </a:buClr>
              <a:buSzPts val="1300"/>
              <a:buFont typeface="Times New Roman"/>
              <a:buAutoNum type="arabicParenR"/>
            </a:pPr>
            <a:r>
              <a:rPr lang="en-GB">
                <a:solidFill>
                  <a:schemeClr val="dk2"/>
                </a:solidFill>
                <a:latin typeface="Times New Roman"/>
                <a:ea typeface="Times New Roman"/>
                <a:cs typeface="Times New Roman"/>
                <a:sym typeface="Times New Roman"/>
              </a:rPr>
              <a:t>Running AdaBoost training</a:t>
            </a:r>
            <a:endParaRPr>
              <a:solidFill>
                <a:schemeClr val="dk2"/>
              </a:solidFill>
              <a:latin typeface="Times New Roman"/>
              <a:ea typeface="Times New Roman"/>
              <a:cs typeface="Times New Roman"/>
              <a:sym typeface="Times New Roman"/>
            </a:endParaRPr>
          </a:p>
          <a:p>
            <a:pPr marL="457200" lvl="0" indent="-311150" algn="l" rtl="0">
              <a:lnSpc>
                <a:spcPct val="150000"/>
              </a:lnSpc>
              <a:spcBef>
                <a:spcPts val="0"/>
              </a:spcBef>
              <a:spcAft>
                <a:spcPts val="0"/>
              </a:spcAft>
              <a:buClr>
                <a:schemeClr val="dk2"/>
              </a:buClr>
              <a:buSzPts val="1300"/>
              <a:buFont typeface="Times New Roman"/>
              <a:buAutoNum type="arabicParenR"/>
            </a:pPr>
            <a:r>
              <a:rPr lang="en-GB">
                <a:solidFill>
                  <a:schemeClr val="dk2"/>
                </a:solidFill>
                <a:latin typeface="Times New Roman"/>
                <a:ea typeface="Times New Roman"/>
                <a:cs typeface="Times New Roman"/>
                <a:sym typeface="Times New Roman"/>
              </a:rPr>
              <a:t>Creating Classifier cascades</a:t>
            </a:r>
            <a:endParaRPr>
              <a:solidFill>
                <a:schemeClr val="dk2"/>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771</Words>
  <Application>Microsoft Office PowerPoint</Application>
  <PresentationFormat>On-screen Show (16:9)</PresentationFormat>
  <Paragraphs>68</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Lato</vt:lpstr>
      <vt:lpstr>Raleway</vt:lpstr>
      <vt:lpstr>Times New Roman</vt:lpstr>
      <vt:lpstr>Arial</vt:lpstr>
      <vt:lpstr>Lato Black</vt:lpstr>
      <vt:lpstr>Streamline</vt:lpstr>
      <vt:lpstr>Face Recognition Using OpenCV with python </vt:lpstr>
      <vt:lpstr>PowerPoint Presentation</vt:lpstr>
      <vt:lpstr>Introduction</vt:lpstr>
      <vt:lpstr>Project Objective</vt:lpstr>
      <vt:lpstr>Face Detection</vt:lpstr>
      <vt:lpstr>Face Recognition</vt:lpstr>
      <vt:lpstr>Feature Extraction</vt:lpstr>
      <vt:lpstr>PowerPoint Presentation</vt:lpstr>
      <vt:lpstr>Viola Jones Algorithm</vt:lpstr>
      <vt:lpstr>OpenCV (Open source computer vision library)</vt:lpstr>
      <vt:lpstr>Output</vt:lpstr>
      <vt:lpstr>Conclusion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Recognition Using OpenCV with python </dc:title>
  <cp:lastModifiedBy>Microsoft account</cp:lastModifiedBy>
  <cp:revision>4</cp:revision>
  <dcterms:modified xsi:type="dcterms:W3CDTF">2022-05-12T06:57:19Z</dcterms:modified>
</cp:coreProperties>
</file>